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4" r:id="rId3"/>
    <p:sldId id="341" r:id="rId4"/>
    <p:sldId id="342" r:id="rId5"/>
    <p:sldId id="343" r:id="rId6"/>
    <p:sldId id="344" r:id="rId7"/>
    <p:sldId id="346" r:id="rId8"/>
    <p:sldId id="348" r:id="rId9"/>
    <p:sldId id="349" r:id="rId10"/>
    <p:sldId id="353" r:id="rId11"/>
    <p:sldId id="355" r:id="rId12"/>
    <p:sldId id="350" r:id="rId13"/>
    <p:sldId id="352" r:id="rId14"/>
    <p:sldId id="354" r:id="rId15"/>
    <p:sldId id="347" r:id="rId16"/>
    <p:sldId id="345" r:id="rId17"/>
    <p:sldId id="356" r:id="rId18"/>
    <p:sldId id="362" r:id="rId19"/>
    <p:sldId id="365" r:id="rId20"/>
    <p:sldId id="363" r:id="rId21"/>
    <p:sldId id="357" r:id="rId22"/>
    <p:sldId id="361" r:id="rId23"/>
    <p:sldId id="364" r:id="rId24"/>
    <p:sldId id="358" r:id="rId25"/>
    <p:sldId id="360" r:id="rId26"/>
    <p:sldId id="359" r:id="rId27"/>
    <p:sldId id="339" r:id="rId2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1"/>
            <p14:sldId id="342"/>
            <p14:sldId id="343"/>
            <p14:sldId id="344"/>
            <p14:sldId id="346"/>
            <p14:sldId id="348"/>
            <p14:sldId id="349"/>
            <p14:sldId id="353"/>
            <p14:sldId id="355"/>
            <p14:sldId id="350"/>
            <p14:sldId id="352"/>
            <p14:sldId id="354"/>
            <p14:sldId id="347"/>
            <p14:sldId id="345"/>
            <p14:sldId id="356"/>
            <p14:sldId id="362"/>
            <p14:sldId id="365"/>
            <p14:sldId id="363"/>
            <p14:sldId id="357"/>
            <p14:sldId id="361"/>
            <p14:sldId id="364"/>
            <p14:sldId id="358"/>
            <p14:sldId id="360"/>
            <p14:sldId id="359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323296"/>
    <a:srgbClr val="CC3300"/>
    <a:srgbClr val="DDDDDD"/>
    <a:srgbClr val="003300"/>
    <a:srgbClr val="FFFFFF"/>
    <a:srgbClr val="51C1C1"/>
    <a:srgbClr val="339966"/>
    <a:srgbClr val="C0C0C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95" autoAdjust="0"/>
    <p:restoredTop sz="95726" autoAdjust="0"/>
  </p:normalViewPr>
  <p:slideViewPr>
    <p:cSldViewPr showGuides="1">
      <p:cViewPr varScale="1">
        <p:scale>
          <a:sx n="159" d="100"/>
          <a:sy n="159" d="100"/>
        </p:scale>
        <p:origin x="439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noProof="0"/>
              <a:t>Click to edit Master text styles</a:t>
            </a:r>
            <a:endParaRPr lang="en-GB" altLang="zh-CN" noProof="0"/>
          </a:p>
          <a:p>
            <a:pPr lvl="1"/>
            <a:r>
              <a:rPr lang="en-GB" altLang="zh-CN" noProof="0"/>
              <a:t>Second level</a:t>
            </a:r>
            <a:endParaRPr lang="en-GB" altLang="zh-CN" noProof="0"/>
          </a:p>
          <a:p>
            <a:pPr lvl="2"/>
            <a:r>
              <a:rPr lang="en-GB" altLang="zh-CN" noProof="0"/>
              <a:t>Third level</a:t>
            </a:r>
            <a:endParaRPr lang="en-GB" altLang="zh-CN" noProof="0"/>
          </a:p>
          <a:p>
            <a:pPr lvl="3"/>
            <a:r>
              <a:rPr lang="en-GB" altLang="zh-CN" noProof="0"/>
              <a:t>Fourth level</a:t>
            </a:r>
            <a:endParaRPr lang="en-GB" altLang="zh-CN" noProof="0"/>
          </a:p>
          <a:p>
            <a:pPr lvl="4"/>
            <a:r>
              <a:rPr lang="en-GB" altLang="zh-CN" noProof="0"/>
              <a:t>Fifth level</a:t>
            </a:r>
            <a:endParaRPr lang="en-GB" altLang="zh-CN" noProof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804030504040204" pitchFamily="34" charset="0"/>
              </a:defRPr>
            </a:lvl1pPr>
            <a:lvl2pPr>
              <a:defRPr>
                <a:latin typeface="Verdana" panose="020B0804030504040204" pitchFamily="34" charset="0"/>
              </a:defRPr>
            </a:lvl2pPr>
            <a:lvl3pPr>
              <a:defRPr>
                <a:latin typeface="Verdana" panose="020B0804030504040204" pitchFamily="34" charset="0"/>
              </a:defRPr>
            </a:lvl3pPr>
            <a:lvl4pPr>
              <a:defRPr>
                <a:latin typeface="Verdana" panose="020B0804030504040204" pitchFamily="34" charset="0"/>
              </a:defRPr>
            </a:lvl4pPr>
            <a:lvl5pPr>
              <a:defRPr>
                <a:latin typeface="Verdana" panose="020B080403050404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  <a:endParaRPr lang="tr-TR" altLang="en-US" noProof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  <a:endParaRPr lang="tr-TR" altLang="en-US" noProof="0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Photo Editor Photo" r:id="rId2" imgW="352425" imgH="923925" progId="MSPhotoEd.3">
                  <p:embed/>
                </p:oleObj>
              </mc:Choice>
              <mc:Fallback>
                <p:oleObj name="Photo Editor Photo" r:id="rId2" imgW="352425" imgH="923925" progId="MSPhotoEd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</a:fld>
            <a:endParaRPr lang="tr-T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804030504040204"/>
          <a:ea typeface="+mj-ea"/>
          <a:cs typeface="Verdana" panose="020B0804030504040204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 panose="020B0804030504040204"/>
          <a:ea typeface="+mn-ea"/>
          <a:cs typeface="Verdana" panose="020B0804030504040204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 panose="020B0804030504040204"/>
          <a:cs typeface="Verdana" panose="020B0804030504040204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 panose="020B0804030504040204"/>
          <a:cs typeface="Verdana" panose="020B0804030504040204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 panose="020B0804030504040204"/>
          <a:cs typeface="Verdana" panose="020B0804030504040204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 panose="020B0804030504040204"/>
          <a:cs typeface="Verdana" panose="020B080403050404020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tiff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6.png"/><Relationship Id="rId1" Type="http://schemas.openxmlformats.org/officeDocument/2006/relationships/hyperlink" Target="https://www.fit.vut.cz/research/publication-file/10480/E-14647.pdf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3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0" Type="http://schemas.openxmlformats.org/officeDocument/2006/relationships/vmlDrawing" Target="../drawings/vmlDrawing2.v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  <a:endParaRPr lang="en-US" altLang="zh-CN" sz="2400" b="1" dirty="0"/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08: ACO &amp; PSO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pitchFamily="2" charset="-122"/>
              </a:rPr>
              <a:t>AE2AIM: Artificial Intelligence Methods 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Dr. Xinan Chen (Room PMB442)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School of Computer Science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The University of Nottingham Ningbo, China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Email: x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98737" y="2533527"/>
            <a:ext cx="6768752" cy="893605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Particle Swarm Optimiation (PSO)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3" y="1052736"/>
            <a:ext cx="4516198" cy="5112568"/>
          </a:xfrm>
        </p:spPr>
        <p:txBody>
          <a:bodyPr/>
          <a:lstStyle/>
          <a:p>
            <a:r>
              <a:rPr lang="en-US" sz="2000" dirty="0"/>
              <a:t>Swarm intelligence</a:t>
            </a:r>
            <a:endParaRPr lang="en-US" sz="2000" dirty="0"/>
          </a:p>
          <a:p>
            <a:pPr lvl="1"/>
            <a:r>
              <a:rPr lang="en-US" sz="2000" dirty="0"/>
              <a:t>mimics social </a:t>
            </a:r>
            <a:r>
              <a:rPr lang="en-US" sz="2000" dirty="0" err="1"/>
              <a:t>behaviour</a:t>
            </a:r>
            <a:r>
              <a:rPr lang="en-US" sz="2000" dirty="0"/>
              <a:t> of natural organisms. </a:t>
            </a:r>
            <a:endParaRPr lang="en-US" sz="2000" dirty="0"/>
          </a:p>
          <a:p>
            <a:pPr lvl="2"/>
            <a:r>
              <a:rPr lang="en-US" sz="1600" dirty="0"/>
              <a:t>Bird flocking</a:t>
            </a:r>
            <a:endParaRPr lang="en-US" sz="1600" dirty="0"/>
          </a:p>
          <a:p>
            <a:pPr lvl="2"/>
            <a:r>
              <a:rPr lang="en-US" sz="1600" dirty="0"/>
              <a:t>Fish schooling</a:t>
            </a:r>
            <a:endParaRPr lang="en-US" sz="1600" dirty="0"/>
          </a:p>
          <a:p>
            <a:r>
              <a:rPr lang="en-US" sz="2000" dirty="0"/>
              <a:t>PSO is a </a:t>
            </a:r>
            <a:r>
              <a:rPr lang="en-US" sz="2000" dirty="0">
                <a:solidFill>
                  <a:srgbClr val="FF0000"/>
                </a:solidFill>
              </a:rPr>
              <a:t>metaheuristic</a:t>
            </a:r>
            <a:r>
              <a:rPr lang="en-US" sz="2000" dirty="0"/>
              <a:t> that was originally designed for </a:t>
            </a:r>
            <a:r>
              <a:rPr lang="en-US" sz="2000" dirty="0">
                <a:solidFill>
                  <a:srgbClr val="FF0000"/>
                </a:solidFill>
              </a:rPr>
              <a:t>continuous</a:t>
            </a:r>
            <a:r>
              <a:rPr lang="en-US" sz="2000" dirty="0"/>
              <a:t> </a:t>
            </a:r>
            <a:r>
              <a:rPr lang="en-US" sz="2000" dirty="0" err="1"/>
              <a:t>opitmisation</a:t>
            </a:r>
            <a:r>
              <a:rPr lang="en-US" sz="2000" dirty="0"/>
              <a:t> problems.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</a:t>
            </a:r>
            <a:r>
              <a:rPr lang="en-US" dirty="0" err="1"/>
              <a:t>Optimisation</a:t>
            </a:r>
            <a:r>
              <a:rPr lang="en-US" dirty="0"/>
              <a:t> (PSO)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08104" y="4561769"/>
            <a:ext cx="2664296" cy="1614986"/>
            <a:chOff x="5364088" y="3830238"/>
            <a:chExt cx="2988242" cy="19794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64088" y="3830238"/>
              <a:ext cx="2988242" cy="19627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5652120" y="5440360"/>
              <a:ext cx="2448271" cy="369332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Swarm Robotics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93048" y="2871733"/>
            <a:ext cx="3294407" cy="1690036"/>
            <a:chOff x="5604707" y="2645828"/>
            <a:chExt cx="3294407" cy="16900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707" y="2645828"/>
              <a:ext cx="3294407" cy="16013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5905134" y="3966532"/>
              <a:ext cx="2411282" cy="369332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Star Trek Beyond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63" y="1007529"/>
            <a:ext cx="3163575" cy="1975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 descr="截屏2025-05-08 15.22.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6745"/>
            <a:ext cx="5003800" cy="2171700"/>
          </a:xfrm>
          <a:prstGeom prst="rect">
            <a:avLst/>
          </a:prstGeom>
        </p:spPr>
      </p:pic>
      <p:pic>
        <p:nvPicPr>
          <p:cNvPr id="3" name="图片 2" descr="截屏2025-05-08 15.24.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5260"/>
            <a:ext cx="5041900" cy="1841500"/>
          </a:xfrm>
          <a:prstGeom prst="rect">
            <a:avLst/>
          </a:prstGeom>
        </p:spPr>
      </p:pic>
      <p:pic>
        <p:nvPicPr>
          <p:cNvPr id="6" name="图片 5" descr="截屏2025-05-08 15.26.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6379210"/>
            <a:ext cx="30480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ChangeAspect="1"/>
          </p:cNvPicPr>
          <p:nvPr/>
        </p:nvPicPr>
        <p:blipFill rotWithShape="1">
          <a:blip r:embed="rId1"/>
          <a:srcRect l="1475" r="2716" b="18310"/>
          <a:stretch>
            <a:fillRect/>
          </a:stretch>
        </p:blipFill>
        <p:spPr bwMode="auto">
          <a:xfrm>
            <a:off x="4297440" y="3573016"/>
            <a:ext cx="4538463" cy="26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7" y="1052736"/>
            <a:ext cx="7561585" cy="4608512"/>
          </a:xfrm>
        </p:spPr>
        <p:txBody>
          <a:bodyPr/>
          <a:lstStyle/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A swarm with 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  particles flying around in a 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-dimensional search space.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Each particle </a:t>
            </a:r>
            <a:r>
              <a:rPr lang="en-US" sz="1800" i="1" dirty="0" err="1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 is a candidate solution 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Solution representation x</a:t>
            </a:r>
            <a:r>
              <a:rPr lang="en-US" sz="1800" i="1" baseline="-25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lang="en-US" sz="1800" i="1" baseline="-25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US" sz="1800" i="1" baseline="30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, x</a:t>
            </a:r>
            <a:r>
              <a:rPr lang="en-US" sz="1800" i="1" baseline="-25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US" sz="1800" i="1" baseline="30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lang="en-US"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lang="en-GB" sz="1800" i="1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en-GB" sz="1800" i="1" dirty="0" err="1">
                <a:latin typeface="Times New Roman" panose="02020503050405090304"/>
                <a:cs typeface="Times New Roman" panose="02020503050405090304"/>
              </a:rPr>
              <a:t>x</a:t>
            </a:r>
            <a:r>
              <a:rPr lang="en-GB" sz="1800" i="1" baseline="-25000" dirty="0" err="1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GB" sz="1800" i="1" baseline="30000" dirty="0" err="1">
                <a:latin typeface="Times New Roman" panose="02020503050405090304"/>
                <a:cs typeface="Times New Roman" panose="02020503050405090304"/>
              </a:rPr>
              <a:t>D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]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A particle has its own position and velocity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Success of some particles will influence the </a:t>
            </a:r>
            <a:r>
              <a:rPr lang="en-US" sz="1800" dirty="0" err="1">
                <a:latin typeface="Times New Roman" panose="02020503050405090304"/>
                <a:cs typeface="Times New Roman" panose="02020503050405090304"/>
              </a:rPr>
              <a:t>behaviour</a:t>
            </a: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 of their peers. 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Each particle adjusts its position 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503050405090304"/>
                <a:cs typeface="Times New Roman" panose="02020503050405090304"/>
              </a:rPr>
              <a:t>      towards </a:t>
            </a:r>
            <a:endParaRPr lang="en-US" sz="1800" dirty="0">
              <a:latin typeface="Times New Roman" panose="02020503050405090304"/>
              <a:cs typeface="Times New Roman" panose="02020503050405090304"/>
            </a:endParaRPr>
          </a:p>
          <a:p>
            <a:pPr lvl="1"/>
            <a:r>
              <a:rPr lang="en-US" sz="1800" b="1" dirty="0">
                <a:latin typeface="Times New Roman" panose="02020503050405090304"/>
                <a:cs typeface="Times New Roman" panose="02020503050405090304"/>
              </a:rPr>
              <a:t>Personal best (</a:t>
            </a:r>
            <a:r>
              <a:rPr lang="en-US" sz="1800" b="1" dirty="0" err="1">
                <a:latin typeface="Times New Roman" panose="02020503050405090304"/>
                <a:cs typeface="Times New Roman" panose="02020503050405090304"/>
              </a:rPr>
              <a:t>pbest</a:t>
            </a:r>
            <a:r>
              <a:rPr lang="en-US" sz="1800" b="1" i="1" baseline="-25000" dirty="0" err="1">
                <a:latin typeface="Times New Roman" panose="02020503050405090304"/>
                <a:cs typeface="Times New Roman" panose="02020503050405090304"/>
              </a:rPr>
              <a:t>i</a:t>
            </a:r>
            <a:r>
              <a:rPr lang="en-US" sz="1800" b="1" dirty="0">
                <a:latin typeface="Times New Roman" panose="02020503050405090304"/>
                <a:cs typeface="Times New Roman" panose="02020503050405090304"/>
              </a:rPr>
              <a:t>)</a:t>
            </a:r>
            <a:endParaRPr lang="en-US" sz="1800" b="1" dirty="0">
              <a:latin typeface="Times New Roman" panose="02020503050405090304"/>
              <a:cs typeface="Times New Roman" panose="02020503050405090304"/>
            </a:endParaRPr>
          </a:p>
          <a:p>
            <a:pPr lvl="1"/>
            <a:r>
              <a:rPr lang="en-US" sz="1800" b="1" dirty="0">
                <a:latin typeface="Times New Roman" panose="02020503050405090304"/>
                <a:cs typeface="Times New Roman" panose="02020503050405090304"/>
              </a:rPr>
              <a:t>Global best (</a:t>
            </a:r>
            <a:r>
              <a:rPr lang="en-US" sz="1800" b="1" dirty="0" err="1">
                <a:latin typeface="Times New Roman" panose="02020503050405090304"/>
                <a:cs typeface="Times New Roman" panose="02020503050405090304"/>
              </a:rPr>
              <a:t>gbest</a:t>
            </a:r>
            <a:r>
              <a:rPr lang="en-US" sz="1800" b="1" dirty="0">
                <a:latin typeface="Times New Roman" panose="02020503050405090304"/>
                <a:cs typeface="Times New Roman" panose="02020503050405090304"/>
              </a:rPr>
              <a:t>)</a:t>
            </a:r>
            <a:endParaRPr lang="en-US" sz="1800" b="1" dirty="0">
              <a:latin typeface="Times New Roman" panose="02020503050405090304"/>
              <a:cs typeface="Times New Roman" panose="02020503050405090304"/>
            </a:endParaRPr>
          </a:p>
          <a:p>
            <a:endParaRPr lang="en-US" sz="1800" b="0" dirty="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Principles of PSO</a:t>
            </a:r>
            <a:endParaRPr lang="en-US" dirty="0"/>
          </a:p>
        </p:txBody>
      </p:sp>
      <p:pic>
        <p:nvPicPr>
          <p:cNvPr id="7" name="图片 6" descr="截屏2025-05-08 15.28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080"/>
            <a:ext cx="4102100" cy="3594100"/>
          </a:xfrm>
          <a:prstGeom prst="rect">
            <a:avLst/>
          </a:prstGeom>
        </p:spPr>
      </p:pic>
      <p:pic>
        <p:nvPicPr>
          <p:cNvPr id="8" name="图片 7" descr="截屏2025-05-08 15.29.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5530"/>
            <a:ext cx="5928995" cy="4254500"/>
          </a:xfrm>
          <a:prstGeom prst="rect">
            <a:avLst/>
          </a:prstGeom>
        </p:spPr>
      </p:pic>
      <p:pic>
        <p:nvPicPr>
          <p:cNvPr id="9" name="图片 8" descr="截屏2025-05-08 15.29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445" y="6165215"/>
            <a:ext cx="41402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1"/>
          <a:srcRect t="-11242" b="-11242"/>
          <a:stretch>
            <a:fillRect/>
          </a:stretch>
        </p:blipFill>
        <p:spPr>
          <a:xfrm>
            <a:off x="467544" y="908720"/>
            <a:ext cx="8158361" cy="511256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a Particle </a:t>
            </a:r>
            <a:endParaRPr lang="en-US" dirty="0"/>
          </a:p>
        </p:txBody>
      </p:sp>
      <p:pic>
        <p:nvPicPr>
          <p:cNvPr id="2" name="图片 1" descr="截屏2025-05-08 15.31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270"/>
            <a:ext cx="4127500" cy="3962400"/>
          </a:xfrm>
          <a:prstGeom prst="rect">
            <a:avLst/>
          </a:prstGeom>
        </p:spPr>
      </p:pic>
      <p:pic>
        <p:nvPicPr>
          <p:cNvPr id="3" name="图片 2" descr="截屏2025-05-08 15.32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5517515"/>
            <a:ext cx="4394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8704" y="2485696"/>
            <a:ext cx="8229600" cy="3096344"/>
          </a:xfrm>
        </p:spPr>
        <p:txBody>
          <a:bodyPr/>
          <a:lstStyle/>
          <a:p>
            <a:r>
              <a:rPr lang="en-US" sz="2000" b="0" dirty="0">
                <a:latin typeface="Gamond"/>
                <a:cs typeface="Gamond"/>
              </a:rPr>
              <a:t>ρ1  and ρ2  are two random variables in the range [0,  1]. </a:t>
            </a:r>
            <a:endParaRPr lang="en-US" sz="2000" b="0" dirty="0">
              <a:latin typeface="Gamond"/>
              <a:cs typeface="Gamond"/>
            </a:endParaRPr>
          </a:p>
          <a:p>
            <a:r>
              <a:rPr lang="en-US" sz="2000" b="0" dirty="0">
                <a:latin typeface="Gamond"/>
                <a:cs typeface="Gamond"/>
              </a:rPr>
              <a:t>The constants C1  and C2  represent </a:t>
            </a:r>
            <a:r>
              <a:rPr lang="en-US" sz="2000" b="0" dirty="0">
                <a:solidFill>
                  <a:srgbClr val="FF0000"/>
                </a:solidFill>
                <a:latin typeface="Gamond"/>
                <a:cs typeface="Gamond"/>
              </a:rPr>
              <a:t>the learning factors</a:t>
            </a:r>
            <a:r>
              <a:rPr lang="en-US" sz="2000" b="0" dirty="0">
                <a:latin typeface="Gamond"/>
                <a:cs typeface="Gamond"/>
              </a:rPr>
              <a:t>. They represent the attraction that a particle has either toward its own success or toward the success of its neighbors. </a:t>
            </a:r>
            <a:endParaRPr lang="en-US" sz="2000" b="0" dirty="0">
              <a:latin typeface="Gamond"/>
              <a:cs typeface="Gamond"/>
            </a:endParaRPr>
          </a:p>
          <a:p>
            <a:r>
              <a:rPr lang="en-US" sz="2000" b="0" dirty="0">
                <a:latin typeface="Gamond"/>
                <a:cs typeface="Gamond"/>
              </a:rPr>
              <a:t>The parameter C1  is the </a:t>
            </a:r>
            <a:r>
              <a:rPr lang="en-US" sz="2000" b="0" dirty="0">
                <a:solidFill>
                  <a:srgbClr val="0000FF"/>
                </a:solidFill>
                <a:latin typeface="Gamond"/>
                <a:cs typeface="Gamond"/>
              </a:rPr>
              <a:t>cognitive learning factor </a:t>
            </a:r>
            <a:r>
              <a:rPr lang="en-US" sz="2000" b="0" dirty="0">
                <a:latin typeface="Gamond"/>
                <a:cs typeface="Gamond"/>
              </a:rPr>
              <a:t>that represents the attraction that a particle has toward its own success. </a:t>
            </a:r>
            <a:endParaRPr lang="en-US" sz="2000" b="0" dirty="0">
              <a:latin typeface="Gamond"/>
              <a:cs typeface="Gamond"/>
            </a:endParaRPr>
          </a:p>
          <a:p>
            <a:r>
              <a:rPr lang="en-US" sz="2000" b="0" dirty="0">
                <a:latin typeface="Gamond"/>
                <a:cs typeface="Gamond"/>
              </a:rPr>
              <a:t>The parameter C2  is the </a:t>
            </a:r>
            <a:r>
              <a:rPr lang="en-US" sz="2000" b="0" dirty="0">
                <a:solidFill>
                  <a:srgbClr val="0000FF"/>
                </a:solidFill>
                <a:latin typeface="Gamond"/>
                <a:cs typeface="Gamond"/>
              </a:rPr>
              <a:t>social learning factor</a:t>
            </a:r>
            <a:r>
              <a:rPr lang="en-US" sz="2000" b="0" dirty="0">
                <a:latin typeface="Gamond"/>
                <a:cs typeface="Gamond"/>
              </a:rPr>
              <a:t> that represents the attraction that a particle has toward the success of its neighbors.</a:t>
            </a:r>
            <a:endParaRPr lang="en-US" sz="2000" dirty="0">
              <a:latin typeface="Gamond"/>
              <a:cs typeface="G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Update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1169001"/>
            <a:ext cx="8208912" cy="13166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34536" y="1933438"/>
                <a:ext cx="8064896" cy="4116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;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highlight>
                    <a:srgbClr val="FFFF00"/>
                  </a:highlight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6" y="1933438"/>
                <a:ext cx="8064896" cy="411651"/>
              </a:xfrm>
              <a:prstGeom prst="rect">
                <a:avLst/>
              </a:prstGeom>
              <a:blipFill rotWithShape="1">
                <a:blip r:embed="rId2"/>
                <a:stretch>
                  <a:fillRect l="-2" t="-121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截屏2025-05-08 15.33.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6165215"/>
            <a:ext cx="4419600" cy="3124200"/>
          </a:xfrm>
          <a:prstGeom prst="rect">
            <a:avLst/>
          </a:prstGeom>
        </p:spPr>
      </p:pic>
      <p:pic>
        <p:nvPicPr>
          <p:cNvPr id="3" name="图片 2" descr="截屏2025-05-08 15.34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6165215"/>
            <a:ext cx="5130800" cy="2044700"/>
          </a:xfrm>
          <a:prstGeom prst="rect">
            <a:avLst/>
          </a:prstGeom>
        </p:spPr>
      </p:pic>
      <p:pic>
        <p:nvPicPr>
          <p:cNvPr id="10" name="图片 9" descr="截屏2025-05-08 15.35.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89415"/>
            <a:ext cx="37719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rcRect l="-31" r="-31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PSO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68820" y="3429000"/>
                <a:ext cx="8064896" cy="4049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∙(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𝑔𝑏𝑒𝑠𝑡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20" y="3429000"/>
                <a:ext cx="8064896" cy="404983"/>
              </a:xfrm>
              <a:prstGeom prst="rect">
                <a:avLst/>
              </a:prstGeom>
              <a:blipFill rotWithShape="1">
                <a:blip r:embed="rId2"/>
                <a:stretch>
                  <a:fillRect l="-1" r="6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899592" y="4869160"/>
            <a:ext cx="2088232" cy="0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PSO is traditonally used for continous optimisation problems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/>
              <a:t>ome adaptation is required for discrete prob</a:t>
            </a:r>
            <a:r>
              <a:rPr lang="en-US" dirty="0"/>
              <a:t>le</a:t>
            </a:r>
            <a:r>
              <a:rPr lang="en-US" dirty="0"/>
              <a:t>ms</a:t>
            </a:r>
            <a:endParaRPr lang="en-US" dirty="0"/>
          </a:p>
          <a:p>
            <a:pPr lvl="1"/>
            <a:r>
              <a:rPr lang="en-US" dirty="0"/>
              <a:t>Particle position m</a:t>
            </a:r>
            <a:r>
              <a:rPr lang="en-US" dirty="0"/>
              <a:t>apping</a:t>
            </a:r>
            <a:endParaRPr lang="en-US" dirty="0"/>
          </a:p>
          <a:p>
            <a:pPr lvl="1"/>
            <a:r>
              <a:rPr lang="en-US" dirty="0"/>
              <a:t>Velocity models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PSO for Combinatorial Optimisation Problems</a:t>
            </a:r>
            <a:endParaRPr lang="en-US" dirty="0"/>
          </a:p>
        </p:txBody>
      </p:sp>
      <p:pic>
        <p:nvPicPr>
          <p:cNvPr id="2" name="图片 1" descr="截屏2025-05-08 15.36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61435"/>
            <a:ext cx="6616700" cy="1193800"/>
          </a:xfrm>
          <a:prstGeom prst="rect">
            <a:avLst/>
          </a:prstGeom>
        </p:spPr>
      </p:pic>
      <p:pic>
        <p:nvPicPr>
          <p:cNvPr id="3" name="图片 2" descr="截屏2025-05-08 15.36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080"/>
            <a:ext cx="5461000" cy="3429000"/>
          </a:xfrm>
          <a:prstGeom prst="rect">
            <a:avLst/>
          </a:prstGeom>
        </p:spPr>
      </p:pic>
      <p:pic>
        <p:nvPicPr>
          <p:cNvPr id="8" name="图片 7" descr="截屏2025-05-08 15.36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9630"/>
            <a:ext cx="40513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3" y="1052736"/>
            <a:ext cx="5040312" cy="5112568"/>
          </a:xfrm>
        </p:spPr>
        <p:txBody>
          <a:bodyPr/>
          <a:lstStyle/>
          <a:p>
            <a:r>
              <a:rPr lang="en-US" sz="2000"/>
              <a:t>Geometric PSO</a:t>
            </a:r>
            <a:endParaRPr lang="en-US" sz="2000" dirty="0"/>
          </a:p>
          <a:p>
            <a:pPr lvl="1"/>
            <a:r>
              <a:rPr lang="en-US" sz="2000" dirty="0"/>
              <a:t>For binary solution encoding only</a:t>
            </a:r>
            <a:endParaRPr lang="en-US" sz="2000" dirty="0"/>
          </a:p>
          <a:p>
            <a:pPr lvl="1"/>
            <a:r>
              <a:rPr lang="en-US" sz="2000" dirty="0"/>
              <a:t>Three-parent mask-based crossover</a:t>
            </a:r>
            <a:endParaRPr lang="en-US" sz="2000" dirty="0"/>
          </a:p>
          <a:p>
            <a:pPr lvl="1"/>
            <a:r>
              <a:rPr lang="en-US" sz="2000" dirty="0"/>
              <a:t>Each parent is associated with a weight, representing the influence in forming the offspring. </a:t>
            </a:r>
            <a:endParaRPr lang="en-US" sz="2000" dirty="0"/>
          </a:p>
          <a:p>
            <a:pPr lvl="1"/>
            <a:r>
              <a:rPr lang="en-US" sz="2000" dirty="0"/>
              <a:t>Masks are randomly generated based on weights.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from position vector to discrete solutions (1)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769695" y="1399602"/>
            <a:ext cx="2709830" cy="2425387"/>
            <a:chOff x="5769695" y="1399602"/>
            <a:chExt cx="2709830" cy="2425387"/>
          </a:xfrm>
        </p:grpSpPr>
        <p:sp>
          <p:nvSpPr>
            <p:cNvPr id="10" name="Oval 9"/>
            <p:cNvSpPr/>
            <p:nvPr/>
          </p:nvSpPr>
          <p:spPr>
            <a:xfrm>
              <a:off x="6084168" y="3217678"/>
              <a:ext cx="288032" cy="2880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372200" y="1700808"/>
              <a:ext cx="288032" cy="288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948264" y="2492896"/>
              <a:ext cx="288032" cy="2880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8101112" y="2348880"/>
              <a:ext cx="288032" cy="288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1" idx="3"/>
              <a:endCxn id="10" idx="0"/>
            </p:cNvCxnSpPr>
            <p:nvPr/>
          </p:nvCxnSpPr>
          <p:spPr>
            <a:xfrm flipH="1">
              <a:off x="6228184" y="1946659"/>
              <a:ext cx="186197" cy="12710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6"/>
              <a:endCxn id="13" idx="1"/>
            </p:cNvCxnSpPr>
            <p:nvPr/>
          </p:nvCxnSpPr>
          <p:spPr>
            <a:xfrm>
              <a:off x="6660232" y="1844824"/>
              <a:ext cx="1483061" cy="5462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3" idx="4"/>
            </p:cNvCxnSpPr>
            <p:nvPr/>
          </p:nvCxnSpPr>
          <p:spPr>
            <a:xfrm flipH="1">
              <a:off x="6380586" y="2636912"/>
              <a:ext cx="1864542" cy="733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6618051" y="1946659"/>
              <a:ext cx="372394" cy="58841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3" idx="2"/>
            </p:cNvCxnSpPr>
            <p:nvPr/>
          </p:nvCxnSpPr>
          <p:spPr>
            <a:xfrm flipV="1">
              <a:off x="7312857" y="2492896"/>
              <a:ext cx="788255" cy="13564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12" idx="3"/>
            </p:cNvCxnSpPr>
            <p:nvPr/>
          </p:nvCxnSpPr>
          <p:spPr>
            <a:xfrm flipV="1">
              <a:off x="6357604" y="2738747"/>
              <a:ext cx="632841" cy="48496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114980" y="13996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</a:t>
              </a:r>
              <a:r>
                <a:rPr lang="en-US" i="1" baseline="-25000" dirty="0"/>
                <a:t>g</a:t>
              </a:r>
              <a:endParaRPr lang="en-US" i="1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36161" y="191120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</a:t>
              </a:r>
              <a:r>
                <a:rPr lang="en-US" i="1" baseline="-25000" dirty="0"/>
                <a:t>i</a:t>
              </a:r>
              <a:endParaRPr lang="en-US" i="1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69695" y="3455657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i</a:t>
              </a:r>
              <a:r>
                <a:rPr lang="en-US" dirty="0"/>
                <a:t>(</a:t>
              </a:r>
              <a:r>
                <a:rPr lang="en-US" i="1" dirty="0"/>
                <a:t>t</a:t>
              </a:r>
              <a:r>
                <a:rPr lang="en-US" dirty="0"/>
                <a:t>)</a:t>
              </a:r>
              <a:endParaRPr lang="en-US" baseline="-25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31695" y="2117942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i</a:t>
              </a:r>
              <a:r>
                <a:rPr lang="en-US" dirty="0"/>
                <a:t>(</a:t>
              </a:r>
              <a:r>
                <a:rPr lang="en-US" i="1" dirty="0"/>
                <a:t>t+</a:t>
              </a:r>
              <a:r>
                <a:rPr lang="en-US" dirty="0"/>
                <a:t>1)</a:t>
              </a:r>
              <a:endParaRPr lang="en-US" baseline="-25000" dirty="0"/>
            </a:p>
          </p:txBody>
        </p:sp>
      </p:grpSp>
      <p:pic>
        <p:nvPicPr>
          <p:cNvPr id="2" name="图片 1" descr="截屏2025-05-08 15.37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13325"/>
            <a:ext cx="4813300" cy="723900"/>
          </a:xfrm>
          <a:prstGeom prst="rect">
            <a:avLst/>
          </a:prstGeom>
        </p:spPr>
      </p:pic>
      <p:pic>
        <p:nvPicPr>
          <p:cNvPr id="3" name="图片 2" descr="截屏2025-05-08 15.38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5805170"/>
            <a:ext cx="4508500" cy="2844800"/>
          </a:xfrm>
          <a:prstGeom prst="rect">
            <a:avLst/>
          </a:prstGeom>
        </p:spPr>
      </p:pic>
      <p:pic>
        <p:nvPicPr>
          <p:cNvPr id="8" name="图片 7" descr="截屏2025-05-08 15.38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8595995"/>
            <a:ext cx="5473700" cy="1282700"/>
          </a:xfrm>
          <a:prstGeom prst="rect">
            <a:avLst/>
          </a:prstGeom>
        </p:spPr>
      </p:pic>
      <p:pic>
        <p:nvPicPr>
          <p:cNvPr id="9" name="图片 8" descr="截屏2025-05-08 15.38.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9780905"/>
            <a:ext cx="4749800" cy="2019300"/>
          </a:xfrm>
          <a:prstGeom prst="rect">
            <a:avLst/>
          </a:prstGeom>
        </p:spPr>
      </p:pic>
      <p:pic>
        <p:nvPicPr>
          <p:cNvPr id="14" name="图片 13" descr="截屏2025-05-08 15.39.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740" y="4869180"/>
            <a:ext cx="3238500" cy="2527300"/>
          </a:xfrm>
          <a:prstGeom prst="rect">
            <a:avLst/>
          </a:prstGeom>
        </p:spPr>
      </p:pic>
      <p:pic>
        <p:nvPicPr>
          <p:cNvPr id="16" name="图片 15" descr="截屏2025-05-08 15.39.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390" y="9981565"/>
            <a:ext cx="39751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Redefine the velocity vector operations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0432FF"/>
                </a:solidFill>
              </a:rPr>
              <a:t>S</a:t>
            </a:r>
            <a:r>
              <a:rPr lang="en-US" sz="2000" dirty="0">
                <a:solidFill>
                  <a:srgbClr val="0432FF"/>
                </a:solidFill>
              </a:rPr>
              <a:t>ubtraction </a:t>
            </a:r>
            <a:r>
              <a:rPr lang="en-US" sz="2000" dirty="0"/>
              <a:t>(position, position) </a:t>
            </a:r>
            <a:r>
              <a:rPr lang="en-US" sz="2000" dirty="0">
                <a:sym typeface="Wingdings" panose="05000000000000000000" pitchFamily="2" charset="2"/>
              </a:rPr>
              <a:t> velocity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E.g. TSP </a:t>
            </a:r>
            <a:endParaRPr lang="en-US" sz="2000" dirty="0">
              <a:sym typeface="Wingdings" panose="05000000000000000000" pitchFamily="2" charset="2"/>
            </a:endParaRP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p1 = (3,1,2,4,5)      p2= (1,2,3,4,5)</a:t>
            </a:r>
            <a:endParaRPr lang="en-US" sz="1600" dirty="0">
              <a:sym typeface="Wingdings" panose="05000000000000000000" pitchFamily="2" charset="2"/>
            </a:endParaRP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v = p1 - p2 = ((1,2),(2,3))  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</a:t>
            </a:r>
            <a:r>
              <a:rPr lang="en-US" sz="2000" dirty="0">
                <a:sym typeface="Wingdings" panose="05000000000000000000" pitchFamily="2" charset="2"/>
              </a:rPr>
              <a:t>xternal </a:t>
            </a:r>
            <a:r>
              <a:rPr lang="en-US" sz="2000" dirty="0">
                <a:solidFill>
                  <a:srgbClr val="0432FF"/>
                </a:solidFill>
                <a:sym typeface="Wingdings" panose="05000000000000000000" pitchFamily="2" charset="2"/>
              </a:rPr>
              <a:t>multiplication</a:t>
            </a:r>
            <a:r>
              <a:rPr lang="en-US" sz="2000" dirty="0">
                <a:sym typeface="Wingdings" panose="05000000000000000000" pitchFamily="2" charset="2"/>
              </a:rPr>
              <a:t>  </a:t>
            </a:r>
            <a:r>
              <a:rPr lang="en-US" sz="2000" b="1" dirty="0">
                <a:sym typeface="Wingdings" panose="05000000000000000000" pitchFamily="2" charset="2"/>
              </a:rPr>
              <a:t>c*v</a:t>
            </a:r>
            <a:r>
              <a:rPr lang="en-US" sz="2000" dirty="0">
                <a:sym typeface="Wingdings" panose="05000000000000000000" pitchFamily="2" charset="2"/>
              </a:rPr>
              <a:t>?</a:t>
            </a:r>
            <a:endParaRPr lang="en-US" sz="2000" dirty="0">
              <a:sym typeface="Wingdings" panose="05000000000000000000" pitchFamily="2" charset="2"/>
            </a:endParaRP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N</a:t>
            </a:r>
            <a:r>
              <a:rPr lang="en-US" sz="1600" dirty="0">
                <a:sym typeface="Wingdings" panose="05000000000000000000" pitchFamily="2" charset="2"/>
              </a:rPr>
              <a:t>o abvious way to amplify the velocity, perhaps adding more (random) elements in v.   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from position vector to discrete solutions (2)</a:t>
            </a:r>
            <a:endParaRPr lang="en-US" dirty="0"/>
          </a:p>
        </p:txBody>
      </p:sp>
      <p:pic>
        <p:nvPicPr>
          <p:cNvPr id="2" name="图片 1" descr="截屏2025-05-08 15.41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4077335"/>
            <a:ext cx="4114800" cy="3200400"/>
          </a:xfrm>
          <a:prstGeom prst="rect">
            <a:avLst/>
          </a:prstGeom>
        </p:spPr>
      </p:pic>
      <p:pic>
        <p:nvPicPr>
          <p:cNvPr id="3" name="图片 2" descr="截屏2025-05-08 15.41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4076700"/>
            <a:ext cx="4343400" cy="3987800"/>
          </a:xfrm>
          <a:prstGeom prst="rect">
            <a:avLst/>
          </a:prstGeom>
        </p:spPr>
      </p:pic>
      <p:pic>
        <p:nvPicPr>
          <p:cNvPr id="8" name="图片 7" descr="截屏2025-05-08 15.43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7740"/>
            <a:ext cx="3646170" cy="2776855"/>
          </a:xfrm>
          <a:prstGeom prst="rect">
            <a:avLst/>
          </a:prstGeom>
        </p:spPr>
      </p:pic>
      <p:pic>
        <p:nvPicPr>
          <p:cNvPr id="9" name="图片 8" descr="截屏2025-05-08 15.44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9982200"/>
            <a:ext cx="7289800" cy="2895600"/>
          </a:xfrm>
          <a:prstGeom prst="rect">
            <a:avLst/>
          </a:prstGeom>
        </p:spPr>
      </p:pic>
      <p:pic>
        <p:nvPicPr>
          <p:cNvPr id="10" name="图片 9" descr="截屏2025-05-08 15.45.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55" y="8253730"/>
            <a:ext cx="47244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Mapping from real value to binary by a sigmoid type functions</a:t>
                </a:r>
                <a:endParaRPr lang="en-US" dirty="0"/>
              </a:p>
              <a:p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𝒊𝒅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𝒊𝒅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≥?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𝒓𝒂𝒏𝒅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4" t="-11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Velocity Models for Discrete Solutions</a:t>
            </a:r>
            <a:endParaRPr lang="en-US" dirty="0"/>
          </a:p>
        </p:txBody>
      </p:sp>
      <p:pic>
        <p:nvPicPr>
          <p:cNvPr id="2" name="图片 1" descr="截屏2025-05-08 15.46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924810"/>
            <a:ext cx="5651500" cy="2540000"/>
          </a:xfrm>
          <a:prstGeom prst="rect">
            <a:avLst/>
          </a:prstGeom>
        </p:spPr>
      </p:pic>
      <p:pic>
        <p:nvPicPr>
          <p:cNvPr id="3" name="图片 2" descr="截屏2025-05-08 15.46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9270"/>
            <a:ext cx="3708400" cy="3187700"/>
          </a:xfrm>
          <a:prstGeom prst="rect">
            <a:avLst/>
          </a:prstGeom>
        </p:spPr>
      </p:pic>
      <p:pic>
        <p:nvPicPr>
          <p:cNvPr id="8" name="图片 7" descr="截屏2025-05-08 15.46.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255" y="5445760"/>
            <a:ext cx="49657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Population-based </a:t>
            </a:r>
            <a:r>
              <a:rPr lang="en-GB" altLang="zh-CN" dirty="0" err="1">
                <a:ea typeface="宋体" pitchFamily="2" charset="-122"/>
              </a:rPr>
              <a:t>metaheuristics</a:t>
            </a:r>
            <a:r>
              <a:rPr lang="en-GB" altLang="zh-CN" dirty="0">
                <a:ea typeface="宋体" pitchFamily="2" charset="-122"/>
              </a:rPr>
              <a:t> 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Ant Colony </a:t>
            </a:r>
            <a:r>
              <a:rPr lang="en-GB" altLang="zh-CN" dirty="0" err="1">
                <a:ea typeface="宋体" pitchFamily="2" charset="-122"/>
              </a:rPr>
              <a:t>Opimisation</a:t>
            </a:r>
            <a:r>
              <a:rPr lang="en-GB" altLang="zh-CN" dirty="0">
                <a:ea typeface="宋体" pitchFamily="2" charset="-122"/>
              </a:rPr>
              <a:t> (ACO)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Particle Swarm Optimisation (PSO)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PSO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/>
            </p:nvGraphicFramePr>
            <p:xfrm>
              <a:off x="1103784" y="1800931"/>
              <a:ext cx="6777429" cy="30708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7005"/>
                    <a:gridCol w="3240360"/>
                    <a:gridCol w="2100064"/>
                  </a:tblGrid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Parameter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Role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Pratical Value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n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</a:t>
                          </a:r>
                          <a:r>
                            <a:rPr lang="en-US" sz="2000" dirty="0"/>
                            <a:t>umbr of particles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[20,60]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5417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Cognitive learning </a:t>
                          </a:r>
                          <a:r>
                            <a:rPr lang="en-US" sz="2000" dirty="0"/>
                            <a:t>coefficient toward personal best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≤2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5417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Social learning coefficient toward neighbours’ best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≤2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w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Inertia weight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[0.4,0.9]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/>
            </p:nvGraphicFramePr>
            <p:xfrm>
              <a:off x="1103784" y="1800931"/>
              <a:ext cx="6777429" cy="30708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7005"/>
                    <a:gridCol w="3240360"/>
                    <a:gridCol w="2100064"/>
                  </a:tblGrid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Parameter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Role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Pratical Value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n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</a:t>
                          </a:r>
                          <a:r>
                            <a:rPr lang="en-US" sz="2000" dirty="0"/>
                            <a:t>umbr of particles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[20,60]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005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Cognitive learning </a:t>
                          </a:r>
                          <a:r>
                            <a:rPr lang="en-US" sz="2000" dirty="0"/>
                            <a:t>coefficient toward personal best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≤2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543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Social learning coefficient toward neighbours’ best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≤2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w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Inertia weight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[0.4,0.9]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图片 1" descr="截屏2025-05-08 15.47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4941570"/>
            <a:ext cx="5689600" cy="2565400"/>
          </a:xfrm>
          <a:prstGeom prst="rect">
            <a:avLst/>
          </a:prstGeom>
        </p:spPr>
      </p:pic>
      <p:pic>
        <p:nvPicPr>
          <p:cNvPr id="3" name="图片 2" descr="截屏2025-05-08 15.47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5012690"/>
            <a:ext cx="3713480" cy="5345430"/>
          </a:xfrm>
          <a:prstGeom prst="rect">
            <a:avLst/>
          </a:prstGeom>
        </p:spPr>
      </p:pic>
      <p:pic>
        <p:nvPicPr>
          <p:cNvPr id="6" name="图片 5" descr="截屏2025-05-08 15.48.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7605395"/>
            <a:ext cx="579310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particle has a </a:t>
            </a:r>
            <a:endParaRPr lang="en-US" dirty="0"/>
          </a:p>
          <a:p>
            <a:pPr lvl="1"/>
            <a:r>
              <a:rPr lang="en-US" dirty="0"/>
              <a:t>position vector  </a:t>
            </a:r>
            <a:r>
              <a:rPr lang="en-US" b="1" dirty="0"/>
              <a:t>x</a:t>
            </a:r>
            <a:r>
              <a:rPr lang="en-US" b="1" i="1" baseline="-25000" dirty="0"/>
              <a:t>i </a:t>
            </a:r>
            <a:r>
              <a:rPr lang="en-US" b="1" dirty="0"/>
              <a:t> </a:t>
            </a:r>
            <a:r>
              <a:rPr lang="en-US" dirty="0"/>
              <a:t>of each particle     </a:t>
            </a:r>
            <a:endParaRPr lang="en-US" dirty="0"/>
          </a:p>
          <a:p>
            <a:pPr lvl="2"/>
            <a:r>
              <a:rPr lang="en-US" dirty="0"/>
              <a:t>E</a:t>
            </a:r>
            <a:r>
              <a:rPr lang="en-US" dirty="0"/>
              <a:t>ach encoding a solution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/>
              <a:t>elocity vector v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 </a:t>
            </a:r>
            <a:endParaRPr lang="en-US" b="1" dirty="0"/>
          </a:p>
          <a:p>
            <a:r>
              <a:rPr lang="en-US" dirty="0"/>
              <a:t>Each particle knows its neighbours’ best previous position and objective value</a:t>
            </a:r>
            <a:endParaRPr lang="en-US" dirty="0"/>
          </a:p>
          <a:p>
            <a:r>
              <a:rPr lang="en-US" dirty="0"/>
              <a:t>Each particle remembers its best previous position. 		</a:t>
            </a:r>
            <a:endParaRPr lang="en-US" b="1" i="1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about PSO (1)</a:t>
            </a:r>
            <a:endParaRPr lang="en-US" dirty="0"/>
          </a:p>
        </p:txBody>
      </p:sp>
      <p:pic>
        <p:nvPicPr>
          <p:cNvPr id="2" name="图片 1" descr="截屏2025-05-08 15.49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80890"/>
            <a:ext cx="4965700" cy="3644900"/>
          </a:xfrm>
          <a:prstGeom prst="rect">
            <a:avLst/>
          </a:prstGeom>
        </p:spPr>
      </p:pic>
      <p:pic>
        <p:nvPicPr>
          <p:cNvPr id="3" name="图片 2" descr="截屏2025-05-08 15.49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" y="8225790"/>
            <a:ext cx="5765800" cy="3759200"/>
          </a:xfrm>
          <a:prstGeom prst="rect">
            <a:avLst/>
          </a:prstGeom>
        </p:spPr>
      </p:pic>
      <p:pic>
        <p:nvPicPr>
          <p:cNvPr id="6" name="图片 5" descr="截屏2025-05-08 15.50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30" y="4657725"/>
            <a:ext cx="34925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At each step, </a:t>
            </a:r>
            <a:r>
              <a:rPr lang="en-US" sz="2000" dirty="0" err="1"/>
              <a:t>behaviour</a:t>
            </a:r>
            <a:r>
              <a:rPr lang="en-US" sz="2000" dirty="0"/>
              <a:t> of a given particle is influenced by:</a:t>
            </a:r>
            <a:endParaRPr lang="en-US" sz="2000" dirty="0"/>
          </a:p>
          <a:p>
            <a:pPr lvl="1"/>
            <a:r>
              <a:rPr lang="en-US" sz="2000" dirty="0"/>
              <a:t>i</a:t>
            </a:r>
            <a:r>
              <a:rPr lang="en-US" sz="2000" dirty="0"/>
              <a:t>ts current velocity </a:t>
            </a:r>
            <a:endParaRPr lang="en-US" sz="2000" dirty="0"/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how much it trusts itself (w)</a:t>
            </a:r>
            <a:endParaRPr lang="en-US" sz="1600" dirty="0"/>
          </a:p>
          <a:p>
            <a:pPr lvl="1"/>
            <a:r>
              <a:rPr lang="en-US" sz="2000" dirty="0"/>
              <a:t>attraction from personal best position </a:t>
            </a:r>
            <a:endParaRPr lang="en-US" sz="2000" dirty="0"/>
          </a:p>
          <a:p>
            <a:pPr lvl="2"/>
            <a:r>
              <a:rPr lang="en-US" sz="1600" dirty="0"/>
              <a:t>H</a:t>
            </a:r>
            <a:r>
              <a:rPr lang="en-US" sz="1600" dirty="0"/>
              <a:t>ow much it trusts its experience  (C</a:t>
            </a:r>
            <a:r>
              <a:rPr lang="en-US" sz="1600" baseline="-25000" dirty="0"/>
              <a:t>1</a:t>
            </a:r>
            <a:r>
              <a:rPr lang="en-US" sz="1600" dirty="0"/>
              <a:t>)</a:t>
            </a:r>
            <a:endParaRPr lang="en-US" sz="1600" dirty="0"/>
          </a:p>
          <a:p>
            <a:pPr lvl="1"/>
            <a:r>
              <a:rPr lang="en-US" sz="2000" dirty="0"/>
              <a:t>attracton from best neighbour’s best previous position. </a:t>
            </a:r>
            <a:endParaRPr lang="en-US" sz="2000" dirty="0"/>
          </a:p>
          <a:p>
            <a:pPr lvl="2"/>
            <a:r>
              <a:rPr lang="en-US" sz="1600" dirty="0"/>
              <a:t>H</a:t>
            </a:r>
            <a:r>
              <a:rPr lang="en-US" sz="1600" dirty="0"/>
              <a:t>ow much it trust its neighbours.  (C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about PSO (2)</a:t>
            </a:r>
            <a:endParaRPr lang="en-US" dirty="0"/>
          </a:p>
        </p:txBody>
      </p:sp>
      <p:pic>
        <p:nvPicPr>
          <p:cNvPr id="2" name="图片 1" descr="截屏2025-05-08 15.51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3190"/>
            <a:ext cx="3403600" cy="1701800"/>
          </a:xfrm>
          <a:prstGeom prst="rect">
            <a:avLst/>
          </a:prstGeom>
        </p:spPr>
      </p:pic>
      <p:pic>
        <p:nvPicPr>
          <p:cNvPr id="3" name="图片 2" descr="截屏2025-05-08 15.52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10" y="3933190"/>
            <a:ext cx="3238500" cy="1638300"/>
          </a:xfrm>
          <a:prstGeom prst="rect">
            <a:avLst/>
          </a:prstGeom>
        </p:spPr>
      </p:pic>
      <p:pic>
        <p:nvPicPr>
          <p:cNvPr id="6" name="图片 5" descr="截屏2025-05-08 15.52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2780"/>
            <a:ext cx="3721100" cy="1651000"/>
          </a:xfrm>
          <a:prstGeom prst="rect">
            <a:avLst/>
          </a:prstGeom>
        </p:spPr>
      </p:pic>
      <p:pic>
        <p:nvPicPr>
          <p:cNvPr id="9" name="图片 8" descr="截屏2025-05-08 15.52.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7317105"/>
            <a:ext cx="4749800" cy="2527300"/>
          </a:xfrm>
          <a:prstGeom prst="rect">
            <a:avLst/>
          </a:prstGeom>
        </p:spPr>
      </p:pic>
      <p:pic>
        <p:nvPicPr>
          <p:cNvPr id="10" name="图片 9" descr="截屏2025-05-08 15.52.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05" y="7317105"/>
            <a:ext cx="37211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dirty="0"/>
              <a:t>S</a:t>
            </a:r>
            <a:r>
              <a:rPr lang="en-US" sz="2000" dirty="0"/>
              <a:t>olution encoding </a:t>
            </a:r>
            <a:endParaRPr lang="en-US" sz="2000" dirty="0"/>
          </a:p>
          <a:p>
            <a:pPr marL="446405" lvl="1" indent="-287655"/>
            <a:r>
              <a:rPr lang="en-US" sz="2000" dirty="0"/>
              <a:t>P</a:t>
            </a:r>
            <a:r>
              <a:rPr lang="en-US" sz="2000" dirty="0"/>
              <a:t>osition of particle </a:t>
            </a:r>
            <a:r>
              <a:rPr lang="en-US" sz="2000" i="1" dirty="0" err="1"/>
              <a:t>i</a:t>
            </a:r>
            <a:endParaRPr lang="en-US" sz="2000" i="1" dirty="0"/>
          </a:p>
          <a:p>
            <a:pPr lvl="1"/>
            <a:endParaRPr lang="en-US" sz="2000" i="1" dirty="0"/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/>
              <a:t>where n </a:t>
            </a:r>
            <a:r>
              <a:rPr lang="en-US" sz="2000" dirty="0"/>
              <a:t>is the number of items. </a:t>
            </a:r>
            <a:endParaRPr lang="en-US" sz="2000" i="1" dirty="0"/>
          </a:p>
          <a:p>
            <a:pPr marL="446405" lvl="1" indent="-287655"/>
            <a:r>
              <a:rPr lang="en-US" sz="2000" dirty="0"/>
              <a:t>Velocity of particle i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297698" y="1268760"/>
            <a:ext cx="4400216" cy="4824536"/>
          </a:xfrm>
        </p:spPr>
        <p:txBody>
          <a:bodyPr/>
          <a:lstStyle/>
          <a:p>
            <a:r>
              <a:rPr lang="en-US" sz="2000" dirty="0"/>
              <a:t>Solution decoding 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Fitness function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PSO for M-Dim Knapsack 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4993" y="5786970"/>
            <a:ext cx="7942337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Drahoslav</a:t>
            </a:r>
            <a:r>
              <a:rPr lang="en-US" sz="1200" dirty="0"/>
              <a:t> Zan and Jiri </a:t>
            </a:r>
            <a:r>
              <a:rPr lang="en-US" sz="1200" dirty="0" err="1"/>
              <a:t>Jaros</a:t>
            </a:r>
            <a:r>
              <a:rPr lang="en-US" sz="1200" dirty="0"/>
              <a:t>. 2014. </a:t>
            </a:r>
            <a:r>
              <a:rPr lang="en-US" sz="1200" dirty="0">
                <a:hlinkClick r:id="rId1"/>
              </a:rPr>
              <a:t>Solving the Multidimensional Knapsack Problem using a CUDA accelerated PSO</a:t>
            </a:r>
            <a:r>
              <a:rPr lang="en-US" sz="1200" dirty="0"/>
              <a:t>. 2014 IEEE Congress on Evolutionary Computation (CEC), July 6-11, 2014, Beijing, China. 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1" y="2276872"/>
            <a:ext cx="3356126" cy="36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62" y="4212829"/>
            <a:ext cx="3384285" cy="40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666627"/>
            <a:ext cx="2463247" cy="63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1" y="2415883"/>
            <a:ext cx="1921401" cy="560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050" y="3408340"/>
            <a:ext cx="4400216" cy="1210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065" y="4729169"/>
            <a:ext cx="3842849" cy="783025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7668344" y="1506477"/>
            <a:ext cx="1296144" cy="734122"/>
          </a:xfrm>
          <a:prstGeom prst="wedgeRoundRectCallout">
            <a:avLst>
              <a:gd name="adj1" fmla="val -58840"/>
              <a:gd name="adj2" fmla="val 10416"/>
              <a:gd name="adj3" fmla="val 16667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peed of particle 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 for j-th decision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7654006" y="2554783"/>
            <a:ext cx="1296144" cy="734122"/>
          </a:xfrm>
          <a:prstGeom prst="wedgeRoundRectCallout">
            <a:avLst>
              <a:gd name="adj1" fmla="val 30447"/>
              <a:gd name="adj2" fmla="val 90211"/>
              <a:gd name="adj3" fmla="val 16667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Capacity of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dirty="0" err="1">
                <a:solidFill>
                  <a:schemeClr val="tx1"/>
                </a:solidFill>
              </a:rPr>
              <a:t>-th</a:t>
            </a:r>
            <a:r>
              <a:rPr lang="en-US" sz="1400" dirty="0">
                <a:solidFill>
                  <a:schemeClr val="tx1"/>
                </a:solidFill>
              </a:rPr>
              <a:t> dimension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6" name="图片 15" descr="截屏2025-05-08 15.53.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37300"/>
            <a:ext cx="3746500" cy="2298700"/>
          </a:xfrm>
          <a:prstGeom prst="rect">
            <a:avLst/>
          </a:prstGeom>
        </p:spPr>
      </p:pic>
      <p:pic>
        <p:nvPicPr>
          <p:cNvPr id="17" name="图片 16" descr="截屏2025-05-08 15.54.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500" y="6242685"/>
            <a:ext cx="4635500" cy="3251200"/>
          </a:xfrm>
          <a:prstGeom prst="rect">
            <a:avLst/>
          </a:prstGeom>
        </p:spPr>
      </p:pic>
      <p:pic>
        <p:nvPicPr>
          <p:cNvPr id="18" name="图片 17" descr="截屏2025-05-08 15.54.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652510"/>
            <a:ext cx="2784475" cy="43872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17339" y="1556792"/>
              <a:ext cx="6781329" cy="34770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52192"/>
                    <a:gridCol w="3529137"/>
                  </a:tblGrid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Parameters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Values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43052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n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[32, 256]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61016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606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w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0" dirty="0"/>
                            <a:t>m</a:t>
                          </a:r>
                          <a:r>
                            <a:rPr lang="en-US" sz="2000" i="0" dirty="0"/>
                            <a:t>ax(</a:t>
                          </a:r>
                          <a:r>
                            <a:rPr lang="en-US" sz="2000" i="1" dirty="0"/>
                            <a:t>v</a:t>
                          </a:r>
                          <a:r>
                            <a:rPr lang="en-US" sz="2000" i="1" baseline="-25000" dirty="0"/>
                            <a:t>i</a:t>
                          </a:r>
                          <a:r>
                            <a:rPr lang="en-US" sz="2000" i="0" dirty="0"/>
                            <a:t>)</a:t>
                          </a:r>
                          <a:endParaRPr lang="en-US" sz="2000" i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P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5000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17339" y="1556792"/>
              <a:ext cx="6781329" cy="34770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52192"/>
                    <a:gridCol w="3529137"/>
                  </a:tblGrid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Parameters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Values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43052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n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[32, 256]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6102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59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w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0" dirty="0"/>
                            <a:t>m</a:t>
                          </a:r>
                          <a:r>
                            <a:rPr lang="en-US" sz="2000" i="0" dirty="0"/>
                            <a:t>ax(</a:t>
                          </a:r>
                          <a:r>
                            <a:rPr lang="en-US" sz="2000" i="1" dirty="0"/>
                            <a:t>v</a:t>
                          </a:r>
                          <a:r>
                            <a:rPr lang="en-US" sz="2000" i="1" baseline="-25000" dirty="0"/>
                            <a:t>i</a:t>
                          </a:r>
                          <a:r>
                            <a:rPr lang="en-US" sz="2000" i="0" dirty="0"/>
                            <a:t>)</a:t>
                          </a:r>
                          <a:endParaRPr lang="en-US" sz="2000" i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6945">
                    <a:tc>
                      <a:txBody>
                        <a:bodyPr/>
                        <a:lstStyle/>
                        <a:p>
                          <a:r>
                            <a:rPr lang="en-US" sz="2000" i="1" dirty="0"/>
                            <a:t>P</a:t>
                          </a:r>
                          <a:endParaRPr lang="en-US" sz="20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5000</a:t>
                          </a:r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图片 1" descr="截屏2025-05-08 15.55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085080"/>
            <a:ext cx="7175500" cy="2997200"/>
          </a:xfrm>
          <a:prstGeom prst="rect">
            <a:avLst/>
          </a:prstGeom>
        </p:spPr>
      </p:pic>
      <p:pic>
        <p:nvPicPr>
          <p:cNvPr id="3" name="图片 2" descr="截屏2025-05-08 15.55.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8066405"/>
            <a:ext cx="65532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59" y="1844824"/>
            <a:ext cx="8759116" cy="3218346"/>
          </a:xfrm>
          <a:prstGeom prst="rect">
            <a:avLst/>
          </a:prstGeom>
        </p:spPr>
      </p:pic>
      <p:pic>
        <p:nvPicPr>
          <p:cNvPr id="2" name="图片 1" descr="截屏2025-05-08 15.56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5085715"/>
            <a:ext cx="61341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Hyper-heuristics </a:t>
            </a:r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rcRect t="-7658" b="-7658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</a:t>
            </a:r>
            <a:r>
              <a:rPr lang="en-US" dirty="0" err="1"/>
              <a:t>Optimisation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3" y="1052736"/>
            <a:ext cx="6407943" cy="5112568"/>
          </a:xfrm>
        </p:spPr>
        <p:txBody>
          <a:bodyPr/>
          <a:lstStyle/>
          <a:p>
            <a:r>
              <a:rPr lang="en-US" sz="1700" dirty="0"/>
              <a:t>A </a:t>
            </a:r>
            <a:r>
              <a:rPr lang="en-US" sz="1700" dirty="0" err="1"/>
              <a:t>metaheuritic</a:t>
            </a:r>
            <a:r>
              <a:rPr lang="en-US" sz="1700" dirty="0"/>
              <a:t> approach that imitates the cooperative </a:t>
            </a:r>
            <a:r>
              <a:rPr lang="en-US" sz="1700" dirty="0" err="1"/>
              <a:t>behaviour</a:t>
            </a:r>
            <a:r>
              <a:rPr lang="en-US" sz="1700" dirty="0"/>
              <a:t> of real ants.</a:t>
            </a:r>
            <a:endParaRPr lang="en-US" sz="1700" dirty="0"/>
          </a:p>
          <a:p>
            <a:r>
              <a:rPr lang="en-US" sz="1700" dirty="0"/>
              <a:t>Pioneered by M. </a:t>
            </a:r>
            <a:r>
              <a:rPr lang="en-US" sz="1700" dirty="0" err="1"/>
              <a:t>Dorigo</a:t>
            </a:r>
            <a:r>
              <a:rPr lang="en-US" sz="1700" dirty="0"/>
              <a:t>.</a:t>
            </a:r>
            <a:endParaRPr lang="en-US" sz="1700" dirty="0"/>
          </a:p>
          <a:p>
            <a:pPr lvl="1"/>
            <a:r>
              <a:rPr lang="en-US" sz="1700" b="0" dirty="0"/>
              <a:t>M. </a:t>
            </a:r>
            <a:r>
              <a:rPr lang="en-US" sz="1700" b="0" dirty="0" err="1"/>
              <a:t>Dorigo</a:t>
            </a:r>
            <a:r>
              <a:rPr lang="en-US" sz="1700" b="0" dirty="0"/>
              <a:t>. Optimization, learning and natural algorithms. PhD thesis, </a:t>
            </a:r>
            <a:r>
              <a:rPr lang="en-US" sz="1700" b="0" dirty="0" err="1"/>
              <a:t>Politecnico</a:t>
            </a:r>
            <a:r>
              <a:rPr lang="en-US" sz="1700" b="0" dirty="0"/>
              <a:t> di Milano, Italy, 1992.</a:t>
            </a:r>
            <a:endParaRPr lang="en-US" sz="1700" b="0" dirty="0"/>
          </a:p>
          <a:p>
            <a:r>
              <a:rPr lang="en-US" sz="1700" dirty="0"/>
              <a:t>Ants share knowledge through traces of a chemical substance, called “</a:t>
            </a:r>
            <a:r>
              <a:rPr lang="en-US" sz="1700" dirty="0">
                <a:solidFill>
                  <a:srgbClr val="FF0000"/>
                </a:solidFill>
              </a:rPr>
              <a:t>pheromone</a:t>
            </a:r>
            <a:r>
              <a:rPr lang="en-US" sz="1700" dirty="0"/>
              <a:t>”. </a:t>
            </a:r>
            <a:endParaRPr lang="en-US" sz="1700" dirty="0"/>
          </a:p>
          <a:p>
            <a:r>
              <a:rPr lang="en-US" sz="1700" dirty="0"/>
              <a:t>The larger the amount of pheromone on a particular path, the greater the probability that the ants will select the path.</a:t>
            </a:r>
            <a:endParaRPr lang="en-US" sz="1700" dirty="0"/>
          </a:p>
          <a:p>
            <a:r>
              <a:rPr lang="en-US" sz="1700" dirty="0"/>
              <a:t>The quantity of pheromone laid by each ant depends on the quality of the path (</a:t>
            </a:r>
            <a:r>
              <a:rPr lang="en-US" sz="1700" dirty="0">
                <a:solidFill>
                  <a:srgbClr val="FF0000"/>
                </a:solidFill>
              </a:rPr>
              <a:t>intensification</a:t>
            </a:r>
            <a:r>
              <a:rPr lang="en-US" sz="1700" dirty="0"/>
              <a:t>). </a:t>
            </a:r>
            <a:endParaRPr lang="en-US" sz="1700" dirty="0"/>
          </a:p>
          <a:p>
            <a:r>
              <a:rPr lang="en-US" sz="1700" dirty="0"/>
              <a:t>Pheromone evaporates over time (</a:t>
            </a:r>
            <a:r>
              <a:rPr lang="en-US" sz="1700" dirty="0">
                <a:solidFill>
                  <a:srgbClr val="FF0000"/>
                </a:solidFill>
              </a:rPr>
              <a:t>diversification</a:t>
            </a:r>
            <a:r>
              <a:rPr lang="en-US" sz="1700" dirty="0"/>
              <a:t>).</a:t>
            </a:r>
            <a:r>
              <a:rPr lang="en-US" sz="2000" dirty="0"/>
              <a:t> 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</a:t>
            </a:r>
            <a:r>
              <a:rPr lang="en-US" dirty="0" err="1"/>
              <a:t>Optimisation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1"/>
          <a:srcRect l="42865" t="-7658" r="30885" b="-7658"/>
          <a:stretch>
            <a:fillRect/>
          </a:stretch>
        </p:blipFill>
        <p:spPr bwMode="auto">
          <a:xfrm>
            <a:off x="6876256" y="1037547"/>
            <a:ext cx="2160241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9705" y="2838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蚁群算法</a:t>
            </a:r>
            <a:r>
              <a:rPr lang="en-US" altLang="zh-CN"/>
              <a:t>ACO</a:t>
            </a:r>
            <a:endParaRPr lang="en-US" altLang="zh-CN"/>
          </a:p>
        </p:txBody>
      </p:sp>
      <p:pic>
        <p:nvPicPr>
          <p:cNvPr id="3" name="图片 2" descr="截屏2025-05-08 14.51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0" y="620395"/>
            <a:ext cx="3154045" cy="892810"/>
          </a:xfrm>
          <a:prstGeom prst="rect">
            <a:avLst/>
          </a:prstGeom>
        </p:spPr>
      </p:pic>
      <p:pic>
        <p:nvPicPr>
          <p:cNvPr id="9" name="图片 8" descr="截屏2025-05-08 14.51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9270"/>
            <a:ext cx="5029200" cy="3276600"/>
          </a:xfrm>
          <a:prstGeom prst="rect">
            <a:avLst/>
          </a:prstGeom>
        </p:spPr>
      </p:pic>
      <p:pic>
        <p:nvPicPr>
          <p:cNvPr id="10" name="图片 9" descr="截屏2025-05-08 14.52.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02065"/>
            <a:ext cx="5969000" cy="2514600"/>
          </a:xfrm>
          <a:prstGeom prst="rect">
            <a:avLst/>
          </a:prstGeom>
        </p:spPr>
      </p:pic>
      <p:pic>
        <p:nvPicPr>
          <p:cNvPr id="11" name="图片 10" descr="截屏2025-05-08 14.52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55" y="7000875"/>
            <a:ext cx="5147945" cy="1397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rcRect t="-476" b="-47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ACO</a:t>
            </a:r>
            <a:endParaRPr lang="en-US" dirty="0"/>
          </a:p>
        </p:txBody>
      </p:sp>
      <p:pic>
        <p:nvPicPr>
          <p:cNvPr id="2" name="图片 1" descr="截屏2025-05-08 15.11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460"/>
            <a:ext cx="7035800" cy="3835400"/>
          </a:xfrm>
          <a:prstGeom prst="rect">
            <a:avLst/>
          </a:prstGeom>
        </p:spPr>
      </p:pic>
      <p:pic>
        <p:nvPicPr>
          <p:cNvPr id="3" name="图片 2" descr="截屏2025-05-08 15.11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8055"/>
            <a:ext cx="48895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>
            <a:fillRect/>
          </a:stretch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6602" y="-169432"/>
            <a:ext cx="6552728" cy="1381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Construction</a:t>
            </a:r>
            <a:endParaRPr lang="en-US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" name="Picture 1" descr="A picture containing object, watch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" y="2646365"/>
            <a:ext cx="3920099" cy="179074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0578" y="1211693"/>
            <a:ext cx="4124917" cy="4662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kern="1200" dirty="0">
                <a:latin typeface="+mn-lt"/>
                <a:cs typeface="+mn-cs"/>
              </a:rPr>
              <a:t>Solution construction is done by making use of </a:t>
            </a:r>
            <a:endParaRPr lang="en-US" kern="1200" dirty="0">
              <a:latin typeface="+mn-lt"/>
              <a:cs typeface="+mn-cs"/>
            </a:endParaRPr>
          </a:p>
          <a:p>
            <a:pPr lvl="1" indent="-228600" eaLnBrk="1" hangingPunct="1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Pheromone trails: reflecting the acquired knowledge 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lvl="1" indent="-228600" eaLnBrk="1" hangingPunct="1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Problem-dependent heuristic information 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lvl="1" indent="-228600" eaLnBrk="1" hangingPunct="1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The construction process is </a:t>
            </a:r>
            <a:r>
              <a:rPr lang="en-US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stochastic</a:t>
            </a:r>
            <a:r>
              <a:rPr lang="en-US" b="1" kern="1200" dirty="0">
                <a:latin typeface="+mn-lt"/>
                <a:ea typeface="+mn-ea"/>
                <a:cs typeface="+mn-cs"/>
              </a:rPr>
              <a:t> </a:t>
            </a:r>
            <a:endParaRPr lang="en-US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0277" y="6372752"/>
            <a:ext cx="3967172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825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AE2AIM: Artificial Intelligence Methods </a:t>
            </a:r>
            <a:endParaRPr lang="en-US" sz="825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67450" y="6372752"/>
            <a:ext cx="42804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3661D5-87BF-45CA-972D-85C1C12738FE}" type="slidenum">
              <a:rPr lang="en-US" altLang="zh-CN" sz="825">
                <a:solidFill>
                  <a:srgbClr val="898989"/>
                </a:solidFill>
                <a:latin typeface="+mn-lt"/>
                <a:ea typeface="+mn-ea"/>
              </a:rPr>
            </a:fld>
            <a:endParaRPr lang="en-US" altLang="zh-CN" sz="825">
              <a:solidFill>
                <a:srgbClr val="898989"/>
              </a:solidFill>
              <a:latin typeface="+mn-lt"/>
              <a:ea typeface="+mn-e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20119" y="2493849"/>
            <a:ext cx="2838735" cy="522306"/>
          </a:xfrm>
          <a:custGeom>
            <a:avLst/>
            <a:gdLst>
              <a:gd name="connsiteX0" fmla="*/ 0 w 2838735"/>
              <a:gd name="connsiteY0" fmla="*/ 522306 h 522306"/>
              <a:gd name="connsiteX1" fmla="*/ 1037230 w 2838735"/>
              <a:gd name="connsiteY1" fmla="*/ 3691 h 522306"/>
              <a:gd name="connsiteX2" fmla="*/ 2838735 w 2838735"/>
              <a:gd name="connsiteY2" fmla="*/ 331238 h 52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35" h="522306">
                <a:moveTo>
                  <a:pt x="0" y="522306"/>
                </a:moveTo>
                <a:cubicBezTo>
                  <a:pt x="282054" y="278921"/>
                  <a:pt x="564108" y="35536"/>
                  <a:pt x="1037230" y="3691"/>
                </a:cubicBezTo>
                <a:cubicBezTo>
                  <a:pt x="1510352" y="-28154"/>
                  <a:pt x="2174543" y="151542"/>
                  <a:pt x="2838735" y="33123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203848" y="3212976"/>
            <a:ext cx="1914722" cy="628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截屏2025-05-08 15.13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60"/>
            <a:ext cx="4838700" cy="2971800"/>
          </a:xfrm>
          <a:prstGeom prst="rect">
            <a:avLst/>
          </a:prstGeom>
        </p:spPr>
      </p:pic>
      <p:pic>
        <p:nvPicPr>
          <p:cNvPr id="6" name="图片 5" descr="截屏2025-05-08 15.13.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30" y="5604510"/>
            <a:ext cx="4660900" cy="3949700"/>
          </a:xfrm>
          <a:prstGeom prst="rect">
            <a:avLst/>
          </a:prstGeom>
        </p:spPr>
      </p:pic>
      <p:pic>
        <p:nvPicPr>
          <p:cNvPr id="12" name="图片 11" descr="截屏2025-05-08 15.13.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64625"/>
            <a:ext cx="46736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2736"/>
                <a:ext cx="7632079" cy="5112568"/>
              </a:xfrm>
            </p:spPr>
            <p:txBody>
              <a:bodyPr/>
              <a:lstStyle/>
              <a:p>
                <a:r>
                  <a:rPr lang="en-US" sz="2000" dirty="0"/>
                  <a:t>Pheromone evaporation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    where </a:t>
                </a:r>
                <a:r>
                  <a:rPr lang="en-US" sz="1800" b="0" dirty="0" err="1"/>
                  <a:t>ρ</a:t>
                </a:r>
                <a:r>
                  <a:rPr lang="en-US" sz="1800" b="0" dirty="0"/>
                  <a:t>=(0,1] is the evaporation rate. </a:t>
                </a:r>
                <a:endParaRPr lang="en-US" sz="2000" b="0" dirty="0"/>
              </a:p>
              <a:p>
                <a:r>
                  <a:rPr lang="en-US" sz="2000" dirty="0"/>
                  <a:t>Pheromone reinforcement </a:t>
                </a:r>
                <a:endParaRPr lang="en-US" sz="2000" dirty="0"/>
              </a:p>
              <a:p>
                <a:pPr lvl="1"/>
                <a:r>
                  <a:rPr lang="en-US" sz="2000" b="1" dirty="0">
                    <a:solidFill>
                      <a:srgbClr val="FF0000"/>
                    </a:solidFill>
                  </a:rPr>
                  <a:t>Normally</a:t>
                </a:r>
                <a:r>
                  <a:rPr lang="en-US" sz="2000" dirty="0"/>
                  <a:t> updated once all ants generated a complete solution (offline update)</a:t>
                </a:r>
                <a:endParaRPr lang="en-US" sz="2000" dirty="0"/>
              </a:p>
              <a:p>
                <a:pPr lvl="1"/>
                <a:r>
                  <a:rPr lang="en-US" sz="2000" dirty="0"/>
                  <a:t>Quality based update (where </a:t>
                </a:r>
                <a:r>
                  <a:rPr lang="en-US" sz="2000" i="1" dirty="0">
                    <a:latin typeface="Times"/>
                    <a:cs typeface="Times"/>
                  </a:rPr>
                  <a:t>π* </a:t>
                </a:r>
                <a:r>
                  <a:rPr lang="en-US" sz="2000" dirty="0">
                    <a:latin typeface="Verdana" panose="020B0804030504040204"/>
                  </a:rPr>
                  <a:t>is the best solution)</a:t>
                </a:r>
                <a:r>
                  <a:rPr lang="en-US" sz="2000" dirty="0">
                    <a:latin typeface="Times"/>
                    <a:cs typeface="Times"/>
                  </a:rPr>
                  <a:t> </a:t>
                </a:r>
                <a:endParaRPr lang="en-US" sz="2000" i="1" dirty="0">
                  <a:latin typeface="Times"/>
                  <a:cs typeface="Times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</m:oMath>
                  </m:oMathPara>
                </a14:m>
                <a:endParaRPr lang="en-US" sz="2400" b="0" dirty="0"/>
              </a:p>
              <a:p>
                <a:pPr lvl="1"/>
                <a:r>
                  <a:rPr lang="en-US" sz="2000" dirty="0"/>
                  <a:t>Online update method</a:t>
                </a:r>
                <a:endParaRPr lang="en-US" sz="2000" dirty="0"/>
              </a:p>
              <a:p>
                <a:pPr lvl="2"/>
                <a:r>
                  <a:rPr lang="en-US" sz="1600" dirty="0">
                    <a:solidFill>
                      <a:srgbClr val="FF0000"/>
                    </a:solidFill>
                  </a:rPr>
                  <a:t>Myopic</a:t>
                </a:r>
                <a:r>
                  <a:rPr lang="en-US" sz="1600" dirty="0"/>
                  <a:t> one, update per step or per ant</a:t>
                </a:r>
                <a:endParaRPr lang="en-US" sz="1600" dirty="0"/>
              </a:p>
              <a:p>
                <a:pPr lvl="2"/>
                <a:r>
                  <a:rPr lang="en-US" sz="1600" dirty="0"/>
                  <a:t>Share some common concepts with reinforcement learning, but less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sophisticated</a:t>
                </a:r>
                <a:r>
                  <a:rPr lang="en-US" sz="1600" dirty="0"/>
                  <a:t> than RL </a:t>
                </a:r>
                <a:endParaRPr lang="en-US" sz="16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8" name="Content Placeholder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2736"/>
                <a:ext cx="7632079" cy="5112568"/>
              </a:xfrm>
              <a:blipFill rotWithShape="1">
                <a:blip r:embed="rId1"/>
                <a:stretch>
                  <a:fillRect l="-4" t="-11" r="4" b="-7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Pheromone Update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788024" y="1080716"/>
          <a:ext cx="1872208" cy="543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2" imgW="777240" imgH="219710" progId="Equation.3">
                  <p:embed/>
                </p:oleObj>
              </mc:Choice>
              <mc:Fallback>
                <p:oleObj name="Equation" r:id="rId2" imgW="777240" imgH="21971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8024" y="1080716"/>
                        <a:ext cx="1872208" cy="543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5" y="4556143"/>
            <a:ext cx="1240160" cy="1574806"/>
          </a:xfrm>
          <a:prstGeom prst="rect">
            <a:avLst/>
          </a:prstGeom>
        </p:spPr>
      </p:pic>
      <p:pic>
        <p:nvPicPr>
          <p:cNvPr id="2" name="图片 1" descr="截屏2025-05-08 15.17.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32780"/>
            <a:ext cx="4648200" cy="2463800"/>
          </a:xfrm>
          <a:prstGeom prst="rect">
            <a:avLst/>
          </a:prstGeom>
        </p:spPr>
      </p:pic>
      <p:pic>
        <p:nvPicPr>
          <p:cNvPr id="6" name="图片 5" descr="截屏2025-05-08 15.17.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181340"/>
            <a:ext cx="6096000" cy="2387600"/>
          </a:xfrm>
          <a:prstGeom prst="rect">
            <a:avLst/>
          </a:prstGeom>
        </p:spPr>
      </p:pic>
      <p:pic>
        <p:nvPicPr>
          <p:cNvPr id="10" name="图片 9" descr="截屏2025-05-08 15.17.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390" y="6165215"/>
            <a:ext cx="4000500" cy="3136900"/>
          </a:xfrm>
          <a:prstGeom prst="rect">
            <a:avLst/>
          </a:prstGeom>
        </p:spPr>
      </p:pic>
      <p:pic>
        <p:nvPicPr>
          <p:cNvPr id="11" name="图片 10" descr="截屏2025-05-08 15.18.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558145"/>
            <a:ext cx="74295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-3790" r="-2883"/>
          <a:stretch>
            <a:fillRect/>
          </a:stretch>
        </p:blipFill>
        <p:spPr>
          <a:xfrm>
            <a:off x="467544" y="908720"/>
            <a:ext cx="7920879" cy="547260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 for TSP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Parameters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-40504" b="-40504"/>
          <a:stretch>
            <a:fillRect/>
          </a:stretch>
        </p:blipFill>
        <p:spPr/>
      </p:pic>
      <p:pic>
        <p:nvPicPr>
          <p:cNvPr id="2" name="图片 1" descr="截屏2025-05-08 15.20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1570"/>
            <a:ext cx="5410200" cy="3454400"/>
          </a:xfrm>
          <a:prstGeom prst="rect">
            <a:avLst/>
          </a:prstGeom>
        </p:spPr>
      </p:pic>
      <p:pic>
        <p:nvPicPr>
          <p:cNvPr id="3" name="图片 2" descr="截屏2025-05-08 15.21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5" y="5013325"/>
            <a:ext cx="3822700" cy="4622800"/>
          </a:xfrm>
          <a:prstGeom prst="rect">
            <a:avLst/>
          </a:prstGeom>
        </p:spPr>
      </p:pic>
      <p:pic>
        <p:nvPicPr>
          <p:cNvPr id="6" name="图片 5" descr="截屏2025-05-08 15.21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8469630"/>
            <a:ext cx="4000500" cy="203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6402</Words>
  <Application>WPS 演示</Application>
  <PresentationFormat>On-screen Show (4:3)</PresentationFormat>
  <Paragraphs>358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Arial</vt:lpstr>
      <vt:lpstr>宋体</vt:lpstr>
      <vt:lpstr>Wingdings</vt:lpstr>
      <vt:lpstr>Times New Roman</vt:lpstr>
      <vt:lpstr>汉仪书宋二KW</vt:lpstr>
      <vt:lpstr>Verdana</vt:lpstr>
      <vt:lpstr>Verdana</vt:lpstr>
      <vt:lpstr>Times</vt:lpstr>
      <vt:lpstr>Cambria Math</vt:lpstr>
      <vt:lpstr>微软雅黑</vt:lpstr>
      <vt:lpstr>汉仪旗黑</vt:lpstr>
      <vt:lpstr>宋体</vt:lpstr>
      <vt:lpstr>Arial Unicode MS</vt:lpstr>
      <vt:lpstr>Times New Roman</vt:lpstr>
      <vt:lpstr>Gamond</vt:lpstr>
      <vt:lpstr>Thonburi</vt:lpstr>
      <vt:lpstr>Kingsoft Math</vt:lpstr>
      <vt:lpstr>Gamond</vt:lpstr>
      <vt:lpstr>Times</vt:lpstr>
      <vt:lpstr>Wingdings</vt:lpstr>
      <vt:lpstr>苹方-简</vt:lpstr>
      <vt:lpstr>DejaVu Math TeX Gyre</vt:lpstr>
      <vt:lpstr>宋体</vt:lpstr>
      <vt:lpstr>Default Design</vt:lpstr>
      <vt:lpstr>MSPhotoEd.3</vt:lpstr>
      <vt:lpstr>Equation.3</vt:lpstr>
      <vt:lpstr>PowerPoint 演示文稿</vt:lpstr>
      <vt:lpstr>In this lecture</vt:lpstr>
      <vt:lpstr>Ant Colony Optimisation</vt:lpstr>
      <vt:lpstr>Ant Colony Optimisation</vt:lpstr>
      <vt:lpstr>Template of ACO</vt:lpstr>
      <vt:lpstr>Solution Construction</vt:lpstr>
      <vt:lpstr>Pheromone Update</vt:lpstr>
      <vt:lpstr>Example: ACO for TSP</vt:lpstr>
      <vt:lpstr>ACO Parameters</vt:lpstr>
      <vt:lpstr>Particle Swarm Optimiation (PSO)</vt:lpstr>
      <vt:lpstr>Particle Swarm Optimisation (PSO)</vt:lpstr>
      <vt:lpstr>Main Principles of PSO</vt:lpstr>
      <vt:lpstr>Movement of a Particle </vt:lpstr>
      <vt:lpstr>Velocity Update</vt:lpstr>
      <vt:lpstr>Template of PSO</vt:lpstr>
      <vt:lpstr>PSO for Combinatorial Optimisation Problems</vt:lpstr>
      <vt:lpstr>Mapping from position vector to discrete solutions (1)</vt:lpstr>
      <vt:lpstr>Mapping from position vector to discrete solutions (2)</vt:lpstr>
      <vt:lpstr>Velocity Models for Discrete Solutions</vt:lpstr>
      <vt:lpstr>Parameters of the PSO Algorithm</vt:lpstr>
      <vt:lpstr>Remarks about PSO (1)</vt:lpstr>
      <vt:lpstr>Remarks about PSO (2)</vt:lpstr>
      <vt:lpstr>PSO for M-Dim Knapsack Problem</vt:lpstr>
      <vt:lpstr>Parameters Setting</vt:lpstr>
      <vt:lpstr>Computational Results</vt:lpstr>
      <vt:lpstr>The next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Ruibin BAI</dc:creator>
  <cp:lastModifiedBy>.张鱼洋</cp:lastModifiedBy>
  <cp:revision>155</cp:revision>
  <dcterms:created xsi:type="dcterms:W3CDTF">2025-05-08T07:56:04Z</dcterms:created>
  <dcterms:modified xsi:type="dcterms:W3CDTF">2025-05-08T07:56:04Z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D0D66A258EDF9B5218541C6851566C71_42</vt:lpwstr>
  </property>
  <property fmtid="{D5CDD505-2E9C-101B-9397-08002B2CF9AE}" pid="3" name="KSOProductBuildVer">
    <vt:lpwstr>2052-6.14.0.8924</vt:lpwstr>
  </property>
</Properties>
</file>